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4595" autoAdjust="0"/>
  </p:normalViewPr>
  <p:slideViewPr>
    <p:cSldViewPr snapToGrid="0" snapToObjects="1">
      <p:cViewPr varScale="1">
        <p:scale>
          <a:sx n="68" d="100"/>
          <a:sy n="68" d="100"/>
        </p:scale>
        <p:origin x="1469"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125893"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t>
            </a:r>
            <a:r>
              <a:rPr lang="en-US" dirty="0" err="1">
                <a:solidFill>
                  <a:schemeClr val="bg2"/>
                </a:solidFill>
                <a:latin typeface="Abadi"/>
                <a:ea typeface="SF Pro" pitchFamily="2" charset="0"/>
                <a:cs typeface="SF Pro" pitchFamily="2" charset="0"/>
              </a:rPr>
              <a:t>Dr.Gurusamy</a:t>
            </a:r>
            <a:r>
              <a:rPr lang="en-US" dirty="0">
                <a:solidFill>
                  <a:schemeClr val="bg2"/>
                </a:solidFill>
                <a:latin typeface="Abadi"/>
                <a:ea typeface="SF Pro" pitchFamily="2" charset="0"/>
                <a:cs typeface="SF Pro" pitchFamily="2" charset="0"/>
              </a:rPr>
              <a:t> Murugesan&gt;</a:t>
            </a:r>
          </a:p>
          <a:p>
            <a:r>
              <a:rPr lang="en-US" dirty="0">
                <a:solidFill>
                  <a:schemeClr val="bg2"/>
                </a:solidFill>
                <a:latin typeface="Abadi" panose="020B0604020104020204" pitchFamily="34" charset="0"/>
                <a:ea typeface="SF Pro" pitchFamily="2" charset="0"/>
                <a:cs typeface="SF Pro" pitchFamily="2" charset="0"/>
              </a:rPr>
              <a:t>&lt;21-02-2024&gt;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62673" y="1570443"/>
            <a:ext cx="6066798" cy="445512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r>
              <a:rPr lang="en-US" sz="2000" dirty="0">
                <a:latin typeface="Abadi" panose="020B0604020104020204" pitchFamily="34" charset="0"/>
              </a:rPr>
              <a:t>The link to the notebook is https://github.com/drmgsk/IBM-Applied-Capstone-Project/blob/main/Data_Wrangling.ipynb</a:t>
            </a:r>
            <a:endParaRPr lang="en-US" dirty="0">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DE5B2EB0-5B47-E91B-2329-48DAC5C8772D}"/>
              </a:ext>
            </a:extLst>
          </p:cNvPr>
          <p:cNvPicPr>
            <a:picLocks noChangeAspect="1"/>
          </p:cNvPicPr>
          <p:nvPr/>
        </p:nvPicPr>
        <p:blipFill>
          <a:blip r:embed="rId3"/>
          <a:stretch>
            <a:fillRect/>
          </a:stretch>
        </p:blipFill>
        <p:spPr>
          <a:xfrm>
            <a:off x="362529" y="1543863"/>
            <a:ext cx="5044877" cy="396274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333618"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p>
          <a:p>
            <a:pPr>
              <a:lnSpc>
                <a:spcPct val="100000"/>
              </a:lnSpc>
              <a:spcBef>
                <a:spcPts val="1400"/>
              </a:spcBef>
            </a:pPr>
            <a:r>
              <a:rPr lang="en-US" sz="2200" dirty="0">
                <a:solidFill>
                  <a:schemeClr val="accent3">
                    <a:lumMod val="25000"/>
                  </a:schemeClr>
                </a:solidFill>
                <a:latin typeface="Abadi"/>
              </a:rPr>
              <a:t>The link to the notebook is https://github.com/drmgsk/IBM-Applied-Capstone-Project/blob/main/EDA_with_Data_Visualization.ipynb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2917196F-4AF1-77A9-A7B2-8A6A51245489}"/>
              </a:ext>
            </a:extLst>
          </p:cNvPr>
          <p:cNvPicPr>
            <a:picLocks noChangeAspect="1"/>
          </p:cNvPicPr>
          <p:nvPr/>
        </p:nvPicPr>
        <p:blipFill>
          <a:blip r:embed="rId3"/>
          <a:stretch>
            <a:fillRect/>
          </a:stretch>
        </p:blipFill>
        <p:spPr>
          <a:xfrm>
            <a:off x="6031547" y="3944143"/>
            <a:ext cx="4664806" cy="2601484"/>
          </a:xfrm>
          <a:prstGeom prst="rect">
            <a:avLst/>
          </a:prstGeom>
        </p:spPr>
      </p:pic>
      <p:pic>
        <p:nvPicPr>
          <p:cNvPr id="8" name="Picture 7">
            <a:extLst>
              <a:ext uri="{FF2B5EF4-FFF2-40B4-BE49-F238E27FC236}">
                <a16:creationId xmlns:a16="http://schemas.microsoft.com/office/drawing/2014/main" id="{2E6D1E05-54F1-8FCF-B2B3-66107F17D38A}"/>
              </a:ext>
            </a:extLst>
          </p:cNvPr>
          <p:cNvPicPr>
            <a:picLocks noChangeAspect="1"/>
          </p:cNvPicPr>
          <p:nvPr/>
        </p:nvPicPr>
        <p:blipFill>
          <a:blip r:embed="rId4"/>
          <a:stretch>
            <a:fillRect/>
          </a:stretch>
        </p:blipFill>
        <p:spPr>
          <a:xfrm>
            <a:off x="6031547" y="1303541"/>
            <a:ext cx="4584527" cy="252218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1371601"/>
            <a:ext cx="9745589" cy="4775680"/>
          </a:xfrm>
          <a:prstGeom prst="rect">
            <a:avLst/>
          </a:prstGeom>
        </p:spPr>
        <p:txBody>
          <a:bodyPr lIns="91440" tIns="45720" rIns="91440" bIns="45720" anchor="t"/>
          <a:lstStyle/>
          <a:p>
            <a:pPr>
              <a:lnSpc>
                <a:spcPct val="100000"/>
              </a:lnSpc>
              <a:spcBef>
                <a:spcPts val="1400"/>
              </a:spcBef>
            </a:pPr>
            <a:r>
              <a:rPr lang="en-US" sz="2400" dirty="0">
                <a:solidFill>
                  <a:schemeClr val="accent3">
                    <a:lumMod val="25000"/>
                  </a:schemeClr>
                </a:solidFill>
                <a:latin typeface="Abadi"/>
              </a:rPr>
              <a:t>We loaded the SpaceX dataset into a PostgreSQL database without leaving the </a:t>
            </a:r>
            <a:r>
              <a:rPr lang="en-US" sz="2400" dirty="0" err="1">
                <a:solidFill>
                  <a:schemeClr val="accent3">
                    <a:lumMod val="25000"/>
                  </a:schemeClr>
                </a:solidFill>
                <a:latin typeface="Abadi"/>
              </a:rPr>
              <a:t>jupyter</a:t>
            </a:r>
            <a:r>
              <a:rPr lang="en-US" sz="2400" dirty="0">
                <a:solidFill>
                  <a:schemeClr val="accent3">
                    <a:lumMod val="25000"/>
                  </a:schemeClr>
                </a:solidFill>
                <a:latin typeface="Abadi"/>
              </a:rPr>
              <a:t> notebook.</a:t>
            </a:r>
          </a:p>
          <a:p>
            <a:pPr>
              <a:lnSpc>
                <a:spcPct val="100000"/>
              </a:lnSpc>
              <a:spcBef>
                <a:spcPts val="1400"/>
              </a:spcBef>
            </a:pPr>
            <a:r>
              <a:rPr lang="en-US" sz="2400" dirty="0">
                <a:latin typeface="Abadi" panose="020B0604020104020204" pitchFamily="34" charset="0"/>
              </a:rPr>
              <a:t>We applied EDA with SQL to get insight from the data. We wrote queries to find out for instance:</a:t>
            </a:r>
          </a:p>
          <a:p>
            <a:pPr lvl="1">
              <a:lnSpc>
                <a:spcPct val="100000"/>
              </a:lnSpc>
              <a:spcBef>
                <a:spcPts val="1400"/>
              </a:spcBef>
            </a:pPr>
            <a:r>
              <a:rPr lang="en-US" sz="1600" dirty="0"/>
              <a:t>The names of unique launch sites in the space mission.</a:t>
            </a:r>
          </a:p>
          <a:p>
            <a:pPr lvl="1">
              <a:lnSpc>
                <a:spcPct val="100000"/>
              </a:lnSpc>
              <a:spcBef>
                <a:spcPts val="1400"/>
              </a:spcBef>
            </a:pPr>
            <a:r>
              <a:rPr lang="en-US" sz="1600" dirty="0"/>
              <a:t>The total payload mass carried by boosters launched by NASA (CRS)</a:t>
            </a:r>
          </a:p>
          <a:p>
            <a:pPr lvl="1">
              <a:lnSpc>
                <a:spcPct val="100000"/>
              </a:lnSpc>
              <a:spcBef>
                <a:spcPts val="1400"/>
              </a:spcBef>
            </a:pPr>
            <a:r>
              <a:rPr lang="en-US" sz="1600" dirty="0"/>
              <a:t> The average payload mass carried by booster version F9 v1.1</a:t>
            </a:r>
          </a:p>
          <a:p>
            <a:pPr lvl="1">
              <a:lnSpc>
                <a:spcPct val="100000"/>
              </a:lnSpc>
              <a:spcBef>
                <a:spcPts val="1400"/>
              </a:spcBef>
            </a:pPr>
            <a:r>
              <a:rPr lang="en-US" sz="1600" dirty="0"/>
              <a:t> The total number of successful and failure mission outcomes</a:t>
            </a:r>
          </a:p>
          <a:p>
            <a:pPr lvl="1">
              <a:lnSpc>
                <a:spcPct val="100000"/>
              </a:lnSpc>
              <a:spcBef>
                <a:spcPts val="1400"/>
              </a:spcBef>
            </a:pPr>
            <a:r>
              <a:rPr lang="en-US" sz="1600" dirty="0"/>
              <a:t>The failed landing outcomes in drone ship, their booster version and launch site names.</a:t>
            </a:r>
          </a:p>
          <a:p>
            <a:pPr>
              <a:lnSpc>
                <a:spcPct val="100000"/>
              </a:lnSpc>
              <a:spcBef>
                <a:spcPts val="1400"/>
              </a:spcBef>
            </a:pPr>
            <a:r>
              <a:rPr lang="en-US" sz="2000" dirty="0"/>
              <a:t>The link to the notebook is https://github.com/drmgsk/IBM-Applied-Capstone-Project/blob/main/EDA_with_SQL.ipynb</a:t>
            </a:r>
          </a:p>
          <a:p>
            <a:pPr lvl="1">
              <a:lnSpc>
                <a:spcPct val="100000"/>
              </a:lnSpc>
              <a:spcBef>
                <a:spcPts val="1400"/>
              </a:spcBef>
            </a:pPr>
            <a:endParaRPr lang="en-US" sz="1600" dirty="0"/>
          </a:p>
          <a:p>
            <a:pPr>
              <a:lnSpc>
                <a:spcPct val="100000"/>
              </a:lnSpc>
              <a:spcBef>
                <a:spcPts val="1400"/>
              </a:spcBef>
            </a:pPr>
            <a:endParaRPr lang="en-US" sz="2400" dirty="0">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7221"/>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 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 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pPr>
            <a:r>
              <a:rPr lang="en-US" dirty="0">
                <a:solidFill>
                  <a:schemeClr val="bg2">
                    <a:lumMod val="50000"/>
                  </a:schemeClr>
                </a:solidFill>
              </a:rPr>
              <a:t>Are launch sites near railways, highways and coastlines.</a:t>
            </a:r>
          </a:p>
          <a:p>
            <a:pPr lvl="1">
              <a:lnSpc>
                <a:spcPct val="100000"/>
              </a:lnSpc>
              <a:spcBef>
                <a:spcPts val="1400"/>
              </a:spcBef>
            </a:pPr>
            <a:r>
              <a:rPr lang="en-US" dirty="0">
                <a:solidFill>
                  <a:schemeClr val="bg2">
                    <a:lumMod val="50000"/>
                  </a:schemeClr>
                </a:solidFill>
              </a:rPr>
              <a:t>Do launch sites keep certain distance away from cities.</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8866" y="1538546"/>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We built an interactive dashboard with </a:t>
            </a:r>
            <a:r>
              <a:rPr lang="en-US" sz="2400" dirty="0" err="1">
                <a:solidFill>
                  <a:schemeClr val="accent3">
                    <a:lumMod val="25000"/>
                  </a:schemeClr>
                </a:solidFill>
                <a:latin typeface="Abadi" panose="020B0604020104020204" pitchFamily="34" charset="0"/>
              </a:rPr>
              <a:t>Plotly</a:t>
            </a:r>
            <a:r>
              <a:rPr lang="en-US" sz="2400" dirty="0">
                <a:solidFill>
                  <a:schemeClr val="accent3">
                    <a:lumMod val="25000"/>
                  </a:schemeClr>
                </a:solidFill>
                <a:latin typeface="Abadi" panose="020B0604020104020204" pitchFamily="34" charset="0"/>
              </a:rPr>
              <a:t> dash</a:t>
            </a:r>
          </a:p>
          <a:p>
            <a:pPr>
              <a:lnSpc>
                <a:spcPct val="100000"/>
              </a:lnSpc>
              <a:spcBef>
                <a:spcPts val="1400"/>
              </a:spcBef>
            </a:pPr>
            <a:r>
              <a:rPr lang="en-US" sz="24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4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400" dirty="0">
                <a:solidFill>
                  <a:schemeClr val="accent3">
                    <a:lumMod val="25000"/>
                  </a:schemeClr>
                </a:solidFill>
                <a:latin typeface="Abadi" panose="020B0604020104020204" pitchFamily="34" charset="0"/>
              </a:rPr>
              <a:t>The link to the notebook is https://github.com/drmgsk/IBM-Applied-Capstone-Project.</a:t>
            </a:r>
          </a:p>
          <a:p>
            <a:pPr>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6968" y="1506648"/>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latin typeface="Abadi" panose="020B0604020104020204" pitchFamily="34" charset="0"/>
              </a:rPr>
              <a:t>The link to the notebook is https://github.com/drmgsk/IBM-Applied-Capstone-Project.</a:t>
            </a: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05860" y="1471766"/>
            <a:ext cx="10592999" cy="84191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068C294-DD5B-CD52-C5DC-FFB08BA378FF}"/>
              </a:ext>
            </a:extLst>
          </p:cNvPr>
          <p:cNvPicPr>
            <a:picLocks noChangeAspect="1"/>
          </p:cNvPicPr>
          <p:nvPr/>
        </p:nvPicPr>
        <p:blipFill>
          <a:blip r:embed="rId3"/>
          <a:stretch>
            <a:fillRect/>
          </a:stretch>
        </p:blipFill>
        <p:spPr>
          <a:xfrm>
            <a:off x="1017073" y="2697751"/>
            <a:ext cx="10481786" cy="268848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15338" y="1501045"/>
            <a:ext cx="9388750" cy="1108340"/>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The Greater the payload mass for launch site CCAFS-SLC 40 the higher the success rate for the rocket</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F9DCEB7-EF28-8160-0CC8-F2A14D5CD347}"/>
              </a:ext>
            </a:extLst>
          </p:cNvPr>
          <p:cNvPicPr>
            <a:picLocks noChangeAspect="1"/>
          </p:cNvPicPr>
          <p:nvPr/>
        </p:nvPicPr>
        <p:blipFill>
          <a:blip r:embed="rId3"/>
          <a:stretch>
            <a:fillRect/>
          </a:stretch>
        </p:blipFill>
        <p:spPr>
          <a:xfrm>
            <a:off x="1787912" y="2598235"/>
            <a:ext cx="8119044" cy="302165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22200" y="1747577"/>
            <a:ext cx="10061389" cy="98447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5455F36-74B4-4FF9-5AE5-81FEEF3D30BC}"/>
              </a:ext>
            </a:extLst>
          </p:cNvPr>
          <p:cNvPicPr>
            <a:picLocks noChangeAspect="1"/>
          </p:cNvPicPr>
          <p:nvPr/>
        </p:nvPicPr>
        <p:blipFill>
          <a:blip r:embed="rId3"/>
          <a:stretch>
            <a:fillRect/>
          </a:stretch>
        </p:blipFill>
        <p:spPr>
          <a:xfrm>
            <a:off x="1960723" y="2493723"/>
            <a:ext cx="7506661" cy="393348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93801"/>
            <a:ext cx="10687961" cy="115190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4045FB5-DAAD-C28B-DB32-AEEC47A19706}"/>
              </a:ext>
            </a:extLst>
          </p:cNvPr>
          <p:cNvPicPr>
            <a:picLocks noChangeAspect="1"/>
          </p:cNvPicPr>
          <p:nvPr/>
        </p:nvPicPr>
        <p:blipFill>
          <a:blip r:embed="rId3"/>
          <a:stretch>
            <a:fillRect/>
          </a:stretch>
        </p:blipFill>
        <p:spPr>
          <a:xfrm>
            <a:off x="1017386" y="2935485"/>
            <a:ext cx="10020849" cy="255361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76916"/>
            <a:ext cx="10687961" cy="9303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656E1A1-29A9-A489-739D-B19E21E12A4F}"/>
              </a:ext>
            </a:extLst>
          </p:cNvPr>
          <p:cNvPicPr>
            <a:picLocks noChangeAspect="1"/>
          </p:cNvPicPr>
          <p:nvPr/>
        </p:nvPicPr>
        <p:blipFill>
          <a:blip r:embed="rId3"/>
          <a:stretch>
            <a:fillRect/>
          </a:stretch>
        </p:blipFill>
        <p:spPr>
          <a:xfrm>
            <a:off x="905500" y="2756125"/>
            <a:ext cx="9912639" cy="234510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85220"/>
            <a:ext cx="9628631" cy="8860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2804DB3-A4AD-E78E-97AB-EBB915F22085}"/>
              </a:ext>
            </a:extLst>
          </p:cNvPr>
          <p:cNvPicPr>
            <a:picLocks noChangeAspect="1"/>
          </p:cNvPicPr>
          <p:nvPr/>
        </p:nvPicPr>
        <p:blipFill>
          <a:blip r:embed="rId3"/>
          <a:stretch>
            <a:fillRect/>
          </a:stretch>
        </p:blipFill>
        <p:spPr>
          <a:xfrm>
            <a:off x="2251520" y="2314961"/>
            <a:ext cx="7232721" cy="41122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103262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key word DISTINCT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66B5D15-8C0C-538D-C4EC-13355C29C545}"/>
              </a:ext>
            </a:extLst>
          </p:cNvPr>
          <p:cNvPicPr>
            <a:picLocks noChangeAspect="1"/>
          </p:cNvPicPr>
          <p:nvPr/>
        </p:nvPicPr>
        <p:blipFill>
          <a:blip r:embed="rId3"/>
          <a:stretch>
            <a:fillRect/>
          </a:stretch>
        </p:blipFill>
        <p:spPr>
          <a:xfrm>
            <a:off x="2572970" y="2173286"/>
            <a:ext cx="6599492" cy="427519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5582" y="1423987"/>
            <a:ext cx="9745589" cy="100263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4F7BD80-E05E-69E5-5EF8-F7592FF2125B}"/>
              </a:ext>
            </a:extLst>
          </p:cNvPr>
          <p:cNvPicPr>
            <a:picLocks noChangeAspect="1"/>
          </p:cNvPicPr>
          <p:nvPr/>
        </p:nvPicPr>
        <p:blipFill>
          <a:blip r:embed="rId3"/>
          <a:stretch>
            <a:fillRect/>
          </a:stretch>
        </p:blipFill>
        <p:spPr>
          <a:xfrm>
            <a:off x="683363" y="2434946"/>
            <a:ext cx="10774609" cy="329600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4557"/>
            <a:ext cx="9745589" cy="9175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0F86FF1-65C8-9886-95FD-55BDC10C84A6}"/>
              </a:ext>
            </a:extLst>
          </p:cNvPr>
          <p:cNvPicPr>
            <a:picLocks noChangeAspect="1"/>
          </p:cNvPicPr>
          <p:nvPr/>
        </p:nvPicPr>
        <p:blipFill>
          <a:blip r:embed="rId3"/>
          <a:stretch>
            <a:fillRect/>
          </a:stretch>
        </p:blipFill>
        <p:spPr>
          <a:xfrm>
            <a:off x="2137177" y="2725444"/>
            <a:ext cx="7407282" cy="295681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4884"/>
            <a:ext cx="9745589" cy="8293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BD509BA-DB22-CDAC-78ED-5A3E88C3B22C}"/>
              </a:ext>
            </a:extLst>
          </p:cNvPr>
          <p:cNvPicPr>
            <a:picLocks noChangeAspect="1"/>
          </p:cNvPicPr>
          <p:nvPr/>
        </p:nvPicPr>
        <p:blipFill>
          <a:blip r:embed="rId3"/>
          <a:stretch>
            <a:fillRect/>
          </a:stretch>
        </p:blipFill>
        <p:spPr>
          <a:xfrm>
            <a:off x="2117860" y="2424223"/>
            <a:ext cx="7819901" cy="402757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9475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observed that the dates of the first successful landing outcome on ground pad was 22nd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27906B0-8771-A459-6900-B04A727F2739}"/>
              </a:ext>
            </a:extLst>
          </p:cNvPr>
          <p:cNvPicPr>
            <a:picLocks noChangeAspect="1"/>
          </p:cNvPicPr>
          <p:nvPr/>
        </p:nvPicPr>
        <p:blipFill>
          <a:blip r:embed="rId3"/>
          <a:stretch>
            <a:fillRect/>
          </a:stretch>
        </p:blipFill>
        <p:spPr>
          <a:xfrm>
            <a:off x="2278523" y="2447563"/>
            <a:ext cx="6911939" cy="323878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5384"/>
            <a:ext cx="336605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WHERE clause to filter for boosters which have successfully landed on drone ship and applied the AND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80E1ED3-3B5C-E914-78F3-D3B38BF2ABA2}"/>
              </a:ext>
            </a:extLst>
          </p:cNvPr>
          <p:cNvPicPr>
            <a:picLocks noChangeAspect="1"/>
          </p:cNvPicPr>
          <p:nvPr/>
        </p:nvPicPr>
        <p:blipFill>
          <a:blip r:embed="rId3"/>
          <a:stretch>
            <a:fillRect/>
          </a:stretch>
        </p:blipFill>
        <p:spPr>
          <a:xfrm>
            <a:off x="4350810" y="1386859"/>
            <a:ext cx="6377441" cy="438011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96FC5D8B-2A88-9636-A00D-C4BF478CB171}"/>
              </a:ext>
            </a:extLst>
          </p:cNvPr>
          <p:cNvSpPr txBox="1"/>
          <p:nvPr/>
        </p:nvSpPr>
        <p:spPr>
          <a:xfrm>
            <a:off x="412690" y="1397157"/>
            <a:ext cx="5049880" cy="2092881"/>
          </a:xfrm>
          <a:prstGeom prst="rect">
            <a:avLst/>
          </a:prstGeom>
          <a:noFill/>
        </p:spPr>
        <p:txBody>
          <a:bodyPr wrap="square">
            <a:spAutoFit/>
          </a:bodyPr>
          <a:lstStyle/>
          <a:p>
            <a:pPr marL="527050" lvl="2" indent="-342900">
              <a:buFont typeface="Arial" panose="020B0604020202020204" pitchFamily="34" charset="0"/>
              <a:buChar char="•"/>
            </a:pPr>
            <a:r>
              <a:rPr lang="en-GB" sz="2000" dirty="0">
                <a:solidFill>
                  <a:schemeClr val="accent1"/>
                </a:solidFill>
              </a:rPr>
              <a:t>Summary of Methodologies</a:t>
            </a:r>
            <a:r>
              <a:rPr lang="en-GB" sz="2000" dirty="0">
                <a:solidFill>
                  <a:schemeClr val="accent2"/>
                </a:solidFill>
              </a:rPr>
              <a:t>:</a:t>
            </a:r>
            <a:endParaRPr lang="en-GB" sz="2000" b="1" i="0" dirty="0">
              <a:effectLst/>
            </a:endParaRPr>
          </a:p>
          <a:p>
            <a:pPr marL="184150" lvl="2"/>
            <a:r>
              <a:rPr lang="en-GB" sz="2000" b="1" i="0" dirty="0">
                <a:effectLst/>
              </a:rPr>
              <a:t>This project follows </a:t>
            </a:r>
            <a:r>
              <a:rPr lang="en-GB" sz="2000" b="1" dirty="0"/>
              <a:t>these </a:t>
            </a:r>
            <a:r>
              <a:rPr lang="en-GB" sz="2000" b="1" i="0" dirty="0">
                <a:effectLst/>
              </a:rPr>
              <a:t>steps: </a:t>
            </a:r>
          </a:p>
          <a:p>
            <a:pPr marL="819150" lvl="2" indent="-457200">
              <a:buFont typeface="Arial" panose="020B0604020202020204" pitchFamily="34" charset="0"/>
              <a:buChar char="•"/>
            </a:pPr>
            <a:r>
              <a:rPr lang="en-GB" i="0" dirty="0">
                <a:effectLst/>
              </a:rPr>
              <a:t>Data Collection</a:t>
            </a:r>
          </a:p>
          <a:p>
            <a:pPr marL="819150" lvl="2" indent="-457200">
              <a:buFont typeface="Arial" panose="020B0604020202020204" pitchFamily="34" charset="0"/>
              <a:buChar char="•"/>
            </a:pPr>
            <a:r>
              <a:rPr lang="en-GB" dirty="0"/>
              <a:t>Data Wrangling</a:t>
            </a:r>
            <a:r>
              <a:rPr lang="en-GB" i="0" dirty="0">
                <a:effectLst/>
              </a:rPr>
              <a:t> </a:t>
            </a:r>
          </a:p>
          <a:p>
            <a:pPr marL="819150" lvl="2" indent="-457200">
              <a:buFont typeface="Arial" panose="020B0604020202020204" pitchFamily="34" charset="0"/>
              <a:buChar char="•"/>
            </a:pPr>
            <a:r>
              <a:rPr lang="en-GB" i="0" dirty="0">
                <a:effectLst/>
              </a:rPr>
              <a:t>Exploratory Data Analysis</a:t>
            </a:r>
          </a:p>
          <a:p>
            <a:pPr marL="819150" lvl="2" indent="-457200">
              <a:buFont typeface="Arial" panose="020B0604020202020204" pitchFamily="34" charset="0"/>
              <a:buChar char="•"/>
            </a:pPr>
            <a:r>
              <a:rPr lang="en-GB" dirty="0"/>
              <a:t>Interactive Visual Analytics</a:t>
            </a:r>
          </a:p>
          <a:p>
            <a:pPr marL="819150" lvl="2" indent="-457200">
              <a:buFont typeface="Arial" panose="020B0604020202020204" pitchFamily="34" charset="0"/>
              <a:buChar char="•"/>
            </a:pPr>
            <a:r>
              <a:rPr lang="en-GB" i="0" dirty="0">
                <a:effectLst/>
              </a:rPr>
              <a:t>Predictive Analysis (Classification)</a:t>
            </a:r>
          </a:p>
        </p:txBody>
      </p:sp>
      <p:sp>
        <p:nvSpPr>
          <p:cNvPr id="6" name="TextBox 5">
            <a:extLst>
              <a:ext uri="{FF2B5EF4-FFF2-40B4-BE49-F238E27FC236}">
                <a16:creationId xmlns:a16="http://schemas.microsoft.com/office/drawing/2014/main" id="{D4179385-9ABB-6307-EBAF-103EFC1D2D5C}"/>
              </a:ext>
            </a:extLst>
          </p:cNvPr>
          <p:cNvSpPr txBox="1"/>
          <p:nvPr/>
        </p:nvSpPr>
        <p:spPr>
          <a:xfrm>
            <a:off x="546505" y="3994248"/>
            <a:ext cx="6094140" cy="2031325"/>
          </a:xfrm>
          <a:prstGeom prst="rect">
            <a:avLst/>
          </a:prstGeom>
          <a:noFill/>
        </p:spPr>
        <p:txBody>
          <a:bodyPr wrap="square">
            <a:spAutoFit/>
          </a:bodyPr>
          <a:lstStyle/>
          <a:p>
            <a:pPr marL="285750" indent="-285750">
              <a:buFont typeface="Arial" panose="020B0604020202020204" pitchFamily="34" charset="0"/>
              <a:buChar char="•"/>
            </a:pPr>
            <a:r>
              <a:rPr lang="en-GB" dirty="0">
                <a:solidFill>
                  <a:schemeClr val="accent1"/>
                </a:solidFill>
              </a:rPr>
              <a:t>   Summary of Results:</a:t>
            </a:r>
          </a:p>
          <a:p>
            <a:pPr marL="184150" lvl="2"/>
            <a:r>
              <a:rPr lang="en-GB" sz="1800" b="1" i="0" dirty="0">
                <a:effectLst/>
              </a:rPr>
              <a:t>This project produced the following outputs and visualizations:</a:t>
            </a:r>
          </a:p>
          <a:p>
            <a:pPr marL="647700" lvl="2" indent="-285750">
              <a:buFont typeface="Arial" panose="020B0604020202020204" pitchFamily="34" charset="0"/>
              <a:buChar char="•"/>
            </a:pPr>
            <a:r>
              <a:rPr lang="en-GB" i="0" dirty="0">
                <a:effectLst/>
              </a:rPr>
              <a:t>Exploratory Data Analysis (EDA) results </a:t>
            </a:r>
          </a:p>
          <a:p>
            <a:pPr marL="647700" lvl="2" indent="-285750">
              <a:buFont typeface="Arial" panose="020B0604020202020204" pitchFamily="34" charset="0"/>
              <a:buChar char="•"/>
            </a:pPr>
            <a:r>
              <a:rPr lang="en-GB" i="0" dirty="0">
                <a:effectLst/>
              </a:rPr>
              <a:t>Geospatial analytics</a:t>
            </a:r>
          </a:p>
          <a:p>
            <a:pPr marL="647700" lvl="2" indent="-285750">
              <a:buFont typeface="Arial" panose="020B0604020202020204" pitchFamily="34" charset="0"/>
              <a:buChar char="•"/>
            </a:pPr>
            <a:r>
              <a:rPr lang="en-GB" dirty="0"/>
              <a:t>Interactive dashboard</a:t>
            </a:r>
          </a:p>
          <a:p>
            <a:pPr marL="647700" lvl="2" indent="-285750">
              <a:buFont typeface="Arial" panose="020B0604020202020204" pitchFamily="34" charset="0"/>
              <a:buChar char="•"/>
            </a:pPr>
            <a:r>
              <a:rPr lang="en-GB" i="0" dirty="0">
                <a:effectLst/>
              </a:rPr>
              <a:t>Predictive analysis of classification models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110874" cy="256562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wildcard like ‘%’ to filter for WHERE </a:t>
            </a:r>
            <a:r>
              <a:rPr lang="en-US" sz="2200" dirty="0" err="1">
                <a:solidFill>
                  <a:schemeClr val="accent3">
                    <a:lumMod val="25000"/>
                  </a:schemeClr>
                </a:solidFill>
                <a:latin typeface="Abadi" panose="020B0604020104020204" pitchFamily="34" charset="0"/>
              </a:rPr>
              <a:t>MissionOutcome</a:t>
            </a:r>
            <a:r>
              <a:rPr lang="en-US" sz="2200" dirty="0">
                <a:solidFill>
                  <a:schemeClr val="accent3">
                    <a:lumMod val="25000"/>
                  </a:schemeClr>
                </a:solidFill>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BD595DD-7B58-4071-27E6-F71B6F81B464}"/>
              </a:ext>
            </a:extLst>
          </p:cNvPr>
          <p:cNvPicPr>
            <a:picLocks noChangeAspect="1"/>
          </p:cNvPicPr>
          <p:nvPr/>
        </p:nvPicPr>
        <p:blipFill>
          <a:blip r:embed="rId3"/>
          <a:stretch>
            <a:fillRect/>
          </a:stretch>
        </p:blipFill>
        <p:spPr>
          <a:xfrm>
            <a:off x="4792202" y="1356790"/>
            <a:ext cx="5669771" cy="486960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56807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determined the booster that have carried the maximum payload using a subquery in the WHERE clause and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A6D0AC4-B7DF-F007-F0C1-6CB7D5E5AC38}"/>
              </a:ext>
            </a:extLst>
          </p:cNvPr>
          <p:cNvPicPr>
            <a:picLocks noChangeAspect="1"/>
          </p:cNvPicPr>
          <p:nvPr/>
        </p:nvPicPr>
        <p:blipFill>
          <a:blip r:embed="rId3"/>
          <a:stretch>
            <a:fillRect/>
          </a:stretch>
        </p:blipFill>
        <p:spPr>
          <a:xfrm>
            <a:off x="4827181" y="1327651"/>
            <a:ext cx="5869171" cy="527516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4752"/>
            <a:ext cx="9745589" cy="1279082"/>
          </a:xfrm>
          <a:prstGeom prst="rect">
            <a:avLst/>
          </a:prstGeom>
        </p:spPr>
        <p:txBody>
          <a:bodyPr lIns="91440" tIns="45720" rIns="91440" bIns="45720" anchor="t">
            <a:normAutofit/>
          </a:bodyPr>
          <a:lstStyle/>
          <a:p>
            <a:pPr>
              <a:lnSpc>
                <a:spcPct val="100000"/>
              </a:lnSpc>
              <a:spcBef>
                <a:spcPts val="1400"/>
              </a:spcBef>
            </a:pPr>
            <a:r>
              <a:rPr lang="en-US" sz="2400" dirty="0"/>
              <a:t>We used a combinations of the WHERE clause, LIKE, AND, and BETWEEN conditions to filter for failed landing outcomes in drone ship, their booster versions, and launch site names for year 2015</a:t>
            </a:r>
            <a:endParaRPr lang="en-US" sz="24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48FB08E-5764-25A7-D738-FC16371B60A3}"/>
              </a:ext>
            </a:extLst>
          </p:cNvPr>
          <p:cNvPicPr>
            <a:picLocks noChangeAspect="1"/>
          </p:cNvPicPr>
          <p:nvPr/>
        </p:nvPicPr>
        <p:blipFill>
          <a:blip r:embed="rId3"/>
          <a:stretch>
            <a:fillRect/>
          </a:stretch>
        </p:blipFill>
        <p:spPr>
          <a:xfrm>
            <a:off x="2034421" y="3149442"/>
            <a:ext cx="7216765" cy="263674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493106"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 We selected Landing outcomes and the COUNT of landing outcomes from the data and used the WHERE clause to filter for landing outcomes BETWEEN 2010-06-04 to 2010-03-20.</a:t>
            </a:r>
          </a:p>
          <a:p>
            <a:pPr>
              <a:lnSpc>
                <a:spcPct val="100000"/>
              </a:lnSpc>
              <a:spcBef>
                <a:spcPts val="1400"/>
              </a:spcBef>
            </a:pPr>
            <a:r>
              <a:rPr lang="en-US" sz="2200" dirty="0">
                <a:solidFill>
                  <a:schemeClr val="accent3">
                    <a:lumMod val="25000"/>
                  </a:schemeClr>
                </a:solidFill>
                <a:latin typeface="Abadi" panose="020B0604020104020204" pitchFamily="34" charset="0"/>
              </a:rPr>
              <a:t>We applied the GROUP BY clause to group the landing outcomes and the ORDER BY 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9CCA71A-D470-ACD8-83A6-D902174EC016}"/>
              </a:ext>
            </a:extLst>
          </p:cNvPr>
          <p:cNvPicPr>
            <a:picLocks noChangeAspect="1"/>
          </p:cNvPicPr>
          <p:nvPr/>
        </p:nvPicPr>
        <p:blipFill>
          <a:blip r:embed="rId3"/>
          <a:stretch>
            <a:fillRect/>
          </a:stretch>
        </p:blipFill>
        <p:spPr>
          <a:xfrm>
            <a:off x="5569322" y="1309801"/>
            <a:ext cx="5852667" cy="474767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Picture 5">
            <a:extLst>
              <a:ext uri="{FF2B5EF4-FFF2-40B4-BE49-F238E27FC236}">
                <a16:creationId xmlns:a16="http://schemas.microsoft.com/office/drawing/2014/main" id="{37964BC4-12E6-5C27-9920-C6BE89129CA6}"/>
              </a:ext>
            </a:extLst>
          </p:cNvPr>
          <p:cNvPicPr>
            <a:picLocks noChangeAspect="1"/>
          </p:cNvPicPr>
          <p:nvPr/>
        </p:nvPicPr>
        <p:blipFill>
          <a:blip r:embed="rId3"/>
          <a:stretch>
            <a:fillRect/>
          </a:stretch>
        </p:blipFill>
        <p:spPr>
          <a:xfrm>
            <a:off x="734028" y="1323626"/>
            <a:ext cx="10531753" cy="470194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Picture 3">
            <a:extLst>
              <a:ext uri="{FF2B5EF4-FFF2-40B4-BE49-F238E27FC236}">
                <a16:creationId xmlns:a16="http://schemas.microsoft.com/office/drawing/2014/main" id="{0297B2CE-97E7-52EB-49ED-6537D810DB3D}"/>
              </a:ext>
            </a:extLst>
          </p:cNvPr>
          <p:cNvPicPr>
            <a:picLocks noChangeAspect="1"/>
          </p:cNvPicPr>
          <p:nvPr/>
        </p:nvPicPr>
        <p:blipFill>
          <a:blip r:embed="rId3"/>
          <a:stretch>
            <a:fillRect/>
          </a:stretch>
        </p:blipFill>
        <p:spPr>
          <a:xfrm>
            <a:off x="1336139" y="1493962"/>
            <a:ext cx="8626588" cy="473243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277E1497-5398-FB71-00E3-01D9C3B2058D}"/>
              </a:ext>
            </a:extLst>
          </p:cNvPr>
          <p:cNvPicPr>
            <a:picLocks noChangeAspect="1"/>
          </p:cNvPicPr>
          <p:nvPr/>
        </p:nvPicPr>
        <p:blipFill>
          <a:blip r:embed="rId3"/>
          <a:stretch>
            <a:fillRect/>
          </a:stretch>
        </p:blipFill>
        <p:spPr>
          <a:xfrm>
            <a:off x="1209664" y="1510610"/>
            <a:ext cx="9188978" cy="480874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4" name="Picture 3">
            <a:extLst>
              <a:ext uri="{FF2B5EF4-FFF2-40B4-BE49-F238E27FC236}">
                <a16:creationId xmlns:a16="http://schemas.microsoft.com/office/drawing/2014/main" id="{72DAF00D-3336-A5F7-A34D-1A8BBD3FC13D}"/>
              </a:ext>
            </a:extLst>
          </p:cNvPr>
          <p:cNvPicPr>
            <a:picLocks noChangeAspect="1"/>
          </p:cNvPicPr>
          <p:nvPr/>
        </p:nvPicPr>
        <p:blipFill>
          <a:blip r:embed="rId3"/>
          <a:stretch>
            <a:fillRect/>
          </a:stretch>
        </p:blipFill>
        <p:spPr>
          <a:xfrm>
            <a:off x="734029" y="1440618"/>
            <a:ext cx="10515600" cy="458495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605776"/>
            <a:ext cx="10136766" cy="39586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launches Falcon 9 rockets at a cost of around $62m. </a:t>
            </a:r>
          </a:p>
          <a:p>
            <a:pPr>
              <a:spcBef>
                <a:spcPts val="1400"/>
              </a:spcBef>
            </a:pPr>
            <a:r>
              <a:rPr lang="en-US" sz="2200" dirty="0">
                <a:solidFill>
                  <a:schemeClr val="accent3">
                    <a:lumMod val="25000"/>
                  </a:schemeClr>
                </a:solidFill>
                <a:latin typeface="Abadi" panose="020B0604020104020204" pitchFamily="34" charset="0"/>
              </a:rPr>
              <a:t>This is considerably cheaper than other providers (which usually cost upwards of $165m), and much of the savings are because SpaceX can land, and then re-use the first stage of the rocket.</a:t>
            </a:r>
          </a:p>
          <a:p>
            <a:pPr>
              <a:spcBef>
                <a:spcPts val="1400"/>
              </a:spcBef>
            </a:pPr>
            <a:r>
              <a:rPr lang="en-US" sz="2200" dirty="0">
                <a:solidFill>
                  <a:schemeClr val="accent3">
                    <a:lumMod val="25000"/>
                  </a:schemeClr>
                </a:solidFill>
                <a:latin typeface="Abadi" panose="020B0604020104020204" pitchFamily="34" charset="0"/>
              </a:rPr>
              <a:t>If we can make predictions on whether the first stage will land, we can determine the cost of a launch, and use this information to assess whether or not an alternate company should bid and SpaceX for a rocket launch.</a:t>
            </a:r>
          </a:p>
          <a:p>
            <a:pPr>
              <a:spcBef>
                <a:spcPts val="1400"/>
              </a:spcBef>
            </a:pPr>
            <a:r>
              <a:rPr lang="en-US" sz="2200" dirty="0">
                <a:solidFill>
                  <a:schemeClr val="accent3">
                    <a:lumMod val="25000"/>
                  </a:schemeClr>
                </a:solidFill>
                <a:latin typeface="Abadi" panose="020B0604020104020204" pitchFamily="34" charset="0"/>
              </a:rPr>
              <a:t>This project will ultimately predict if the Space X Falcon 9 first stage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4" name="Picture 3">
            <a:extLst>
              <a:ext uri="{FF2B5EF4-FFF2-40B4-BE49-F238E27FC236}">
                <a16:creationId xmlns:a16="http://schemas.microsoft.com/office/drawing/2014/main" id="{1DD6D2F1-B2A0-FD45-F4D3-639DE2C8F16D}"/>
              </a:ext>
            </a:extLst>
          </p:cNvPr>
          <p:cNvPicPr>
            <a:picLocks noChangeAspect="1"/>
          </p:cNvPicPr>
          <p:nvPr/>
        </p:nvPicPr>
        <p:blipFill>
          <a:blip r:embed="rId3"/>
          <a:stretch>
            <a:fillRect/>
          </a:stretch>
        </p:blipFill>
        <p:spPr>
          <a:xfrm>
            <a:off x="615875" y="1470087"/>
            <a:ext cx="10356925" cy="493968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 for all sites, with different payload selected in the range slider</a:t>
            </a:r>
          </a:p>
        </p:txBody>
      </p:sp>
      <p:pic>
        <p:nvPicPr>
          <p:cNvPr id="4" name="Picture 3">
            <a:extLst>
              <a:ext uri="{FF2B5EF4-FFF2-40B4-BE49-F238E27FC236}">
                <a16:creationId xmlns:a16="http://schemas.microsoft.com/office/drawing/2014/main" id="{D4CDDC26-FC9E-F076-92E3-AF49A7E16CE7}"/>
              </a:ext>
            </a:extLst>
          </p:cNvPr>
          <p:cNvPicPr>
            <a:picLocks noChangeAspect="1"/>
          </p:cNvPicPr>
          <p:nvPr/>
        </p:nvPicPr>
        <p:blipFill>
          <a:blip r:embed="rId3"/>
          <a:stretch>
            <a:fillRect/>
          </a:stretch>
        </p:blipFill>
        <p:spPr>
          <a:xfrm>
            <a:off x="449091" y="1405714"/>
            <a:ext cx="10884558" cy="3899933"/>
          </a:xfrm>
          <a:prstGeom prst="rect">
            <a:avLst/>
          </a:prstGeom>
        </p:spPr>
      </p:pic>
      <p:sp>
        <p:nvSpPr>
          <p:cNvPr id="6" name="TextBox 5">
            <a:extLst>
              <a:ext uri="{FF2B5EF4-FFF2-40B4-BE49-F238E27FC236}">
                <a16:creationId xmlns:a16="http://schemas.microsoft.com/office/drawing/2014/main" id="{301B968E-EB73-A74D-C931-192396CC10E6}"/>
              </a:ext>
            </a:extLst>
          </p:cNvPr>
          <p:cNvSpPr txBox="1"/>
          <p:nvPr/>
        </p:nvSpPr>
        <p:spPr>
          <a:xfrm>
            <a:off x="1148052" y="5652745"/>
            <a:ext cx="9486636" cy="369332"/>
          </a:xfrm>
          <a:prstGeom prst="rect">
            <a:avLst/>
          </a:prstGeom>
          <a:noFill/>
        </p:spPr>
        <p:txBody>
          <a:bodyPr wrap="none" rtlCol="0">
            <a:spAutoFit/>
          </a:bodyPr>
          <a:lstStyle/>
          <a:p>
            <a:r>
              <a:rPr lang="en-IN" dirty="0"/>
              <a:t>We can see the success rates for low weighted payloads is higher than the heavy weighted payloads </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19315"/>
            <a:ext cx="10362278" cy="54904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FF12D5E-7DD1-9D43-56EC-31251107B868}"/>
              </a:ext>
            </a:extLst>
          </p:cNvPr>
          <p:cNvPicPr>
            <a:picLocks noChangeAspect="1"/>
          </p:cNvPicPr>
          <p:nvPr/>
        </p:nvPicPr>
        <p:blipFill>
          <a:blip r:embed="rId3"/>
          <a:stretch>
            <a:fillRect/>
          </a:stretch>
        </p:blipFill>
        <p:spPr>
          <a:xfrm>
            <a:off x="404017" y="2198492"/>
            <a:ext cx="11545300" cy="359695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57360" y="1727789"/>
            <a:ext cx="5088529" cy="358848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a:t>
            </a:r>
          </a:p>
          <a:p>
            <a:pPr>
              <a:lnSpc>
                <a:spcPct val="100000"/>
              </a:lnSpc>
              <a:spcBef>
                <a:spcPts val="1400"/>
              </a:spcBef>
            </a:pPr>
            <a:r>
              <a:rPr lang="en-US" sz="2200" dirty="0">
                <a:solidFill>
                  <a:schemeClr val="accent3">
                    <a:lumMod val="25000"/>
                  </a:schemeClr>
                </a:solidFill>
                <a:latin typeface="Abadi" panose="020B0604020104020204" pitchFamily="34" charset="0"/>
              </a:rPr>
              <a:t>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C831049-8C8E-4134-A825-C0AEC656629B}"/>
              </a:ext>
            </a:extLst>
          </p:cNvPr>
          <p:cNvPicPr>
            <a:picLocks noChangeAspect="1"/>
          </p:cNvPicPr>
          <p:nvPr/>
        </p:nvPicPr>
        <p:blipFill>
          <a:blip r:embed="rId3"/>
          <a:stretch>
            <a:fillRect/>
          </a:stretch>
        </p:blipFill>
        <p:spPr>
          <a:xfrm>
            <a:off x="6096000" y="1476372"/>
            <a:ext cx="4846330" cy="416052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80967"/>
            <a:ext cx="10606826"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 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 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 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 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2" y="1735234"/>
            <a:ext cx="6300640" cy="458411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a:rPr>
              <a:t>Data collection methodology:</a:t>
            </a:r>
          </a:p>
          <a:p>
            <a:pPr lvl="1">
              <a:lnSpc>
                <a:spcPct val="100000"/>
              </a:lnSpc>
              <a:spcBef>
                <a:spcPts val="600"/>
              </a:spcBef>
            </a:pPr>
            <a:r>
              <a:rPr lang="en-US" sz="1800" dirty="0">
                <a:solidFill>
                  <a:schemeClr val="tx1"/>
                </a:solidFill>
                <a:latin typeface="Abadi"/>
              </a:rPr>
              <a:t>Making GET requests to the SpaceX REST API</a:t>
            </a:r>
          </a:p>
          <a:p>
            <a:pPr lvl="1">
              <a:lnSpc>
                <a:spcPct val="100000"/>
              </a:lnSpc>
              <a:spcBef>
                <a:spcPts val="600"/>
              </a:spcBef>
            </a:pPr>
            <a:r>
              <a:rPr lang="en-US" sz="1800" dirty="0">
                <a:solidFill>
                  <a:schemeClr val="tx1"/>
                </a:solidFill>
                <a:latin typeface="Abadi"/>
              </a:rPr>
              <a:t>Web Scraping</a:t>
            </a:r>
          </a:p>
          <a:p>
            <a:pPr>
              <a:lnSpc>
                <a:spcPct val="100000"/>
              </a:lnSpc>
              <a:spcBef>
                <a:spcPts val="1400"/>
              </a:spcBef>
            </a:pPr>
            <a:r>
              <a:rPr lang="en-US" sz="2000" dirty="0">
                <a:solidFill>
                  <a:schemeClr val="accent3">
                    <a:lumMod val="25000"/>
                  </a:schemeClr>
                </a:solidFill>
                <a:latin typeface="Abadi"/>
              </a:rPr>
              <a:t>Perform data wrangling</a:t>
            </a:r>
          </a:p>
          <a:p>
            <a:pPr lvl="1">
              <a:lnSpc>
                <a:spcPct val="100000"/>
              </a:lnSpc>
              <a:spcBef>
                <a:spcPts val="600"/>
              </a:spcBef>
            </a:pPr>
            <a:r>
              <a:rPr lang="en-US" sz="1800" dirty="0">
                <a:solidFill>
                  <a:schemeClr val="tx1"/>
                </a:solidFill>
                <a:latin typeface="Abadi"/>
              </a:rPr>
              <a:t>Using the .</a:t>
            </a:r>
            <a:r>
              <a:rPr lang="en-US" sz="1800" dirty="0" err="1">
                <a:solidFill>
                  <a:schemeClr val="tx1"/>
                </a:solidFill>
                <a:latin typeface="Abadi"/>
              </a:rPr>
              <a:t>fillna</a:t>
            </a:r>
            <a:r>
              <a:rPr lang="en-US" sz="1800" dirty="0">
                <a:solidFill>
                  <a:schemeClr val="tx1"/>
                </a:solidFill>
                <a:latin typeface="Abadi"/>
              </a:rPr>
              <a:t>() method to remove </a:t>
            </a:r>
            <a:r>
              <a:rPr lang="en-US" sz="1800" dirty="0" err="1">
                <a:solidFill>
                  <a:schemeClr val="tx1"/>
                </a:solidFill>
                <a:latin typeface="Abadi"/>
              </a:rPr>
              <a:t>NaN</a:t>
            </a:r>
            <a:r>
              <a:rPr lang="en-US" sz="1800" dirty="0">
                <a:solidFill>
                  <a:schemeClr val="tx1"/>
                </a:solidFill>
                <a:latin typeface="Abadi"/>
              </a:rPr>
              <a:t> values</a:t>
            </a:r>
          </a:p>
          <a:p>
            <a:pPr lvl="1">
              <a:lnSpc>
                <a:spcPct val="100000"/>
              </a:lnSpc>
              <a:spcBef>
                <a:spcPts val="600"/>
              </a:spcBef>
            </a:pPr>
            <a:r>
              <a:rPr lang="en-US" sz="1800" dirty="0">
                <a:solidFill>
                  <a:schemeClr val="tx1"/>
                </a:solidFill>
                <a:latin typeface="Abadi"/>
              </a:rPr>
              <a:t>Using the .</a:t>
            </a:r>
            <a:r>
              <a:rPr lang="en-US" sz="1800" dirty="0" err="1">
                <a:solidFill>
                  <a:schemeClr val="tx1"/>
                </a:solidFill>
                <a:latin typeface="Abadi"/>
              </a:rPr>
              <a:t>value_counts</a:t>
            </a:r>
            <a:r>
              <a:rPr lang="en-US" sz="1800" dirty="0">
                <a:solidFill>
                  <a:schemeClr val="tx1"/>
                </a:solidFill>
                <a:latin typeface="Abadi"/>
              </a:rPr>
              <a:t>() method to determine the following:</a:t>
            </a:r>
          </a:p>
          <a:p>
            <a:pPr lvl="2">
              <a:lnSpc>
                <a:spcPct val="100000"/>
              </a:lnSpc>
              <a:spcBef>
                <a:spcPts val="600"/>
              </a:spcBef>
            </a:pPr>
            <a:r>
              <a:rPr lang="en-US" sz="1400" dirty="0">
                <a:solidFill>
                  <a:schemeClr val="tx1"/>
                </a:solidFill>
                <a:latin typeface="Abadi"/>
              </a:rPr>
              <a:t>Number of launches on each site</a:t>
            </a:r>
          </a:p>
          <a:p>
            <a:pPr lvl="2">
              <a:lnSpc>
                <a:spcPct val="100000"/>
              </a:lnSpc>
              <a:spcBef>
                <a:spcPts val="600"/>
              </a:spcBef>
            </a:pPr>
            <a:r>
              <a:rPr lang="en-US" sz="1400" dirty="0">
                <a:solidFill>
                  <a:schemeClr val="tx1"/>
                </a:solidFill>
                <a:latin typeface="Abadi"/>
              </a:rPr>
              <a:t>Number and occurrence of each orbit</a:t>
            </a:r>
          </a:p>
          <a:p>
            <a:pPr lvl="2">
              <a:lnSpc>
                <a:spcPct val="100000"/>
              </a:lnSpc>
              <a:spcBef>
                <a:spcPts val="600"/>
              </a:spcBef>
            </a:pPr>
            <a:r>
              <a:rPr lang="en-US" sz="1400" dirty="0">
                <a:solidFill>
                  <a:schemeClr val="tx1"/>
                </a:solidFill>
                <a:latin typeface="Abadi"/>
              </a:rPr>
              <a:t>Number and occurrence of mission outcome per orbit type</a:t>
            </a:r>
          </a:p>
          <a:p>
            <a:pPr lvl="1">
              <a:lnSpc>
                <a:spcPct val="100000"/>
              </a:lnSpc>
              <a:spcBef>
                <a:spcPts val="600"/>
              </a:spcBef>
            </a:pPr>
            <a:r>
              <a:rPr lang="en-US" sz="1800" dirty="0">
                <a:solidFill>
                  <a:schemeClr val="tx1"/>
                </a:solidFill>
                <a:latin typeface="Abadi"/>
              </a:rPr>
              <a:t>Creating a landing outcome label that shows the following:</a:t>
            </a:r>
          </a:p>
          <a:p>
            <a:pPr lvl="2">
              <a:lnSpc>
                <a:spcPct val="100000"/>
              </a:lnSpc>
              <a:spcBef>
                <a:spcPts val="600"/>
              </a:spcBef>
            </a:pPr>
            <a:r>
              <a:rPr lang="en-US" sz="1400" dirty="0">
                <a:solidFill>
                  <a:schemeClr val="tx1"/>
                </a:solidFill>
                <a:latin typeface="Abadi"/>
              </a:rPr>
              <a:t>0 when the booster did not land successfully</a:t>
            </a:r>
          </a:p>
          <a:p>
            <a:pPr lvl="2">
              <a:lnSpc>
                <a:spcPct val="100000"/>
              </a:lnSpc>
              <a:spcBef>
                <a:spcPts val="600"/>
              </a:spcBef>
            </a:pPr>
            <a:r>
              <a:rPr lang="en-US" sz="1400" dirty="0">
                <a:solidFill>
                  <a:schemeClr val="tx1"/>
                </a:solidFill>
                <a:latin typeface="Abadi"/>
              </a:rPr>
              <a:t>1 when the booster did land successfully</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3" name="TextBox 2">
            <a:extLst>
              <a:ext uri="{FF2B5EF4-FFF2-40B4-BE49-F238E27FC236}">
                <a16:creationId xmlns:a16="http://schemas.microsoft.com/office/drawing/2014/main" id="{DDE1C127-3501-48DE-866C-25B470A0E094}"/>
              </a:ext>
            </a:extLst>
          </p:cNvPr>
          <p:cNvSpPr txBox="1"/>
          <p:nvPr/>
        </p:nvSpPr>
        <p:spPr>
          <a:xfrm>
            <a:off x="770011" y="1333457"/>
            <a:ext cx="6097772" cy="401777"/>
          </a:xfrm>
          <a:prstGeom prst="rect">
            <a:avLst/>
          </a:prstGeom>
          <a:noFill/>
        </p:spPr>
        <p:txBody>
          <a:bodyPr wrap="square">
            <a:spAutoFit/>
          </a:bodyPr>
          <a:lstStyle/>
          <a:p>
            <a:pPr marL="0" indent="0">
              <a:lnSpc>
                <a:spcPct val="120000"/>
              </a:lnSpc>
              <a:spcBef>
                <a:spcPts val="1400"/>
              </a:spcBef>
              <a:buNone/>
            </a:pPr>
            <a:r>
              <a:rPr lang="en-US" sz="1800" dirty="0">
                <a:solidFill>
                  <a:srgbClr val="0B49CB"/>
                </a:solidFill>
                <a:latin typeface="Abadi"/>
              </a:rPr>
              <a:t>Executive Summary</a:t>
            </a:r>
          </a:p>
        </p:txBody>
      </p:sp>
      <p:sp>
        <p:nvSpPr>
          <p:cNvPr id="9" name="TextBox 8">
            <a:extLst>
              <a:ext uri="{FF2B5EF4-FFF2-40B4-BE49-F238E27FC236}">
                <a16:creationId xmlns:a16="http://schemas.microsoft.com/office/drawing/2014/main" id="{D1571DDB-F333-45B6-08F6-046272524D66}"/>
              </a:ext>
            </a:extLst>
          </p:cNvPr>
          <p:cNvSpPr txBox="1"/>
          <p:nvPr/>
        </p:nvSpPr>
        <p:spPr>
          <a:xfrm>
            <a:off x="6727752" y="1729838"/>
            <a:ext cx="5021225" cy="4247317"/>
          </a:xfrm>
          <a:prstGeom prst="rect">
            <a:avLst/>
          </a:prstGeom>
          <a:noFill/>
        </p:spPr>
        <p:txBody>
          <a:bodyPr wrap="square">
            <a:spAutoFit/>
          </a:bodyPr>
          <a:lstStyle/>
          <a:p>
            <a:pPr marL="285750" indent="-285750">
              <a:buFont typeface="Arial" panose="020B0604020202020204" pitchFamily="34" charset="0"/>
              <a:buChar char="•"/>
            </a:pPr>
            <a:r>
              <a:rPr lang="en-IN" b="1" dirty="0"/>
              <a:t>Interactive Visual Analytics</a:t>
            </a:r>
          </a:p>
          <a:p>
            <a:pPr marL="742950" lvl="1" indent="-285750">
              <a:buFont typeface="Arial" panose="020B0604020202020204" pitchFamily="34" charset="0"/>
              <a:buChar char="•"/>
            </a:pPr>
            <a:r>
              <a:rPr lang="en-IN" dirty="0"/>
              <a:t>Geospatial analytics using Folium</a:t>
            </a:r>
          </a:p>
          <a:p>
            <a:pPr marL="742950" lvl="1" indent="-285750">
              <a:buFont typeface="Arial" panose="020B0604020202020204" pitchFamily="34" charset="0"/>
              <a:buChar char="•"/>
            </a:pPr>
            <a:r>
              <a:rPr lang="en-IN" dirty="0"/>
              <a:t>Creating an interactive dashboard using </a:t>
            </a:r>
            <a:r>
              <a:rPr lang="en-IN" dirty="0" err="1"/>
              <a:t>Plotly</a:t>
            </a:r>
            <a:r>
              <a:rPr lang="en-IN" dirty="0"/>
              <a:t> Dash</a:t>
            </a:r>
          </a:p>
          <a:p>
            <a:pPr marL="285750" indent="-285750">
              <a:buFont typeface="Arial" panose="020B0604020202020204" pitchFamily="34" charset="0"/>
              <a:buChar char="•"/>
            </a:pPr>
            <a:r>
              <a:rPr lang="en-IN" b="1" dirty="0"/>
              <a:t>Data Modelling and Evaluation</a:t>
            </a:r>
          </a:p>
          <a:p>
            <a:pPr marL="742950" lvl="1" indent="-285750">
              <a:buFont typeface="Arial" panose="020B0604020202020204" pitchFamily="34" charset="0"/>
              <a:buChar char="•"/>
            </a:pPr>
            <a:r>
              <a:rPr lang="en-IN" b="1" dirty="0"/>
              <a:t>Using Scikit-Learn to:</a:t>
            </a:r>
          </a:p>
          <a:p>
            <a:pPr marL="742950" lvl="1" indent="-285750">
              <a:buFont typeface="Arial" panose="020B0604020202020204" pitchFamily="34" charset="0"/>
              <a:buChar char="•"/>
            </a:pPr>
            <a:r>
              <a:rPr lang="en-IN" dirty="0"/>
              <a:t>Pre-process (standardize) the data</a:t>
            </a:r>
          </a:p>
          <a:p>
            <a:pPr marL="742950" lvl="1" indent="-285750">
              <a:buFont typeface="Arial" panose="020B0604020202020204" pitchFamily="34" charset="0"/>
              <a:buChar char="•"/>
            </a:pPr>
            <a:r>
              <a:rPr lang="en-IN" dirty="0"/>
              <a:t>Split the data into training and testing data using </a:t>
            </a:r>
            <a:r>
              <a:rPr lang="en-IN" dirty="0" err="1"/>
              <a:t>train_test_split</a:t>
            </a:r>
            <a:endParaRPr lang="en-IN" dirty="0"/>
          </a:p>
          <a:p>
            <a:pPr marL="742950" lvl="1" indent="-285750">
              <a:buFont typeface="Arial" panose="020B0604020202020204" pitchFamily="34" charset="0"/>
              <a:buChar char="•"/>
            </a:pPr>
            <a:r>
              <a:rPr lang="en-IN" dirty="0"/>
              <a:t>Train different classification models</a:t>
            </a:r>
          </a:p>
          <a:p>
            <a:pPr marL="742950" lvl="1" indent="-285750">
              <a:buFont typeface="Arial" panose="020B0604020202020204" pitchFamily="34" charset="0"/>
              <a:buChar char="•"/>
            </a:pPr>
            <a:r>
              <a:rPr lang="en-IN" dirty="0"/>
              <a:t>Find hyperparameters using </a:t>
            </a:r>
            <a:r>
              <a:rPr lang="en-IN" dirty="0" err="1"/>
              <a:t>GridSearchCV</a:t>
            </a:r>
            <a:endParaRPr lang="en-IN" dirty="0"/>
          </a:p>
          <a:p>
            <a:pPr marL="742950" lvl="1" indent="-285750">
              <a:buFont typeface="Arial" panose="020B0604020202020204" pitchFamily="34" charset="0"/>
              <a:buChar char="•"/>
            </a:pPr>
            <a:r>
              <a:rPr lang="en-IN" dirty="0"/>
              <a:t>Plotting confusion matrices for each classification model</a:t>
            </a:r>
          </a:p>
          <a:p>
            <a:pPr marL="742950" lvl="1" indent="-285750">
              <a:buFont typeface="Arial" panose="020B0604020202020204" pitchFamily="34" charset="0"/>
              <a:buChar char="•"/>
            </a:pPr>
            <a:r>
              <a:rPr lang="en-IN" dirty="0"/>
              <a:t>Assessing the accuracy of each classification model</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8625" y="1527913"/>
            <a:ext cx="10515600" cy="4351338"/>
          </a:xfrm>
          <a:prstGeom prst="rect">
            <a:avLst/>
          </a:prstGeom>
        </p:spPr>
        <p:txBody>
          <a:bodyPr/>
          <a:lstStyle/>
          <a:p>
            <a:pPr>
              <a:lnSpc>
                <a:spcPct val="100000"/>
              </a:lnSpc>
              <a:spcBef>
                <a:spcPts val="1400"/>
              </a:spcBef>
            </a:pPr>
            <a:r>
              <a:rPr lang="en-US" sz="2400" dirty="0"/>
              <a:t>Data collection was done using get request to the SpaceX API.</a:t>
            </a:r>
          </a:p>
          <a:p>
            <a:pPr>
              <a:lnSpc>
                <a:spcPct val="100000"/>
              </a:lnSpc>
              <a:spcBef>
                <a:spcPts val="1400"/>
              </a:spcBef>
            </a:pPr>
            <a:r>
              <a:rPr lang="en-US" sz="2400" dirty="0"/>
              <a:t>Next, we decoded the response content as a Json using .</a:t>
            </a:r>
            <a:r>
              <a:rPr lang="en-US" sz="2400" dirty="0" err="1"/>
              <a:t>json</a:t>
            </a:r>
            <a:r>
              <a:rPr lang="en-US" sz="2400" dirty="0"/>
              <a:t>() function call and turn it into a pandas dataframe using .</a:t>
            </a:r>
            <a:r>
              <a:rPr lang="en-US" sz="2400" dirty="0" err="1"/>
              <a:t>json_normalize</a:t>
            </a:r>
            <a:r>
              <a:rPr lang="en-US" sz="2400" dirty="0"/>
              <a:t>().-</a:t>
            </a:r>
          </a:p>
          <a:p>
            <a:pPr>
              <a:lnSpc>
                <a:spcPct val="100000"/>
              </a:lnSpc>
              <a:spcBef>
                <a:spcPts val="1400"/>
              </a:spcBef>
            </a:pPr>
            <a:r>
              <a:rPr lang="en-US" sz="2400" dirty="0"/>
              <a:t>We then cleaned the data, checked for missing values and fill in missing values where necessary.</a:t>
            </a:r>
          </a:p>
          <a:p>
            <a:pPr>
              <a:lnSpc>
                <a:spcPct val="100000"/>
              </a:lnSpc>
              <a:spcBef>
                <a:spcPts val="1400"/>
              </a:spcBef>
            </a:pPr>
            <a:r>
              <a:rPr lang="en-US" sz="2400" dirty="0"/>
              <a:t> In addition, we performed web scraping from Wikipedia for Falcon 9 launch records with </a:t>
            </a:r>
            <a:r>
              <a:rPr lang="en-US" sz="2400" dirty="0" err="1"/>
              <a:t>BeautifulSoup</a:t>
            </a:r>
            <a:r>
              <a:rPr lang="en-US" sz="2400" dirty="0"/>
              <a:t>.</a:t>
            </a:r>
          </a:p>
          <a:p>
            <a:pPr>
              <a:lnSpc>
                <a:spcPct val="100000"/>
              </a:lnSpc>
              <a:spcBef>
                <a:spcPts val="1400"/>
              </a:spcBef>
            </a:pPr>
            <a:r>
              <a:rPr lang="en-US" sz="2400" dirty="0"/>
              <a:t>The objective was to extract the launch records as HTML table, parse the table and convert it to a pandas dataframe for future analysis.</a:t>
            </a:r>
            <a:endParaRPr lang="en-US" sz="3200" dirty="0">
              <a:solidFill>
                <a:schemeClr val="accent3">
                  <a:lumMod val="25000"/>
                </a:schemeClr>
              </a:solidFill>
              <a:latin typeface="Abadi" panose="020B0604020104020204" pitchFamily="34" charset="0"/>
            </a:endParaRPr>
          </a:p>
          <a:p>
            <a:pPr>
              <a:lnSpc>
                <a:spcPct val="100000"/>
              </a:lnSpc>
              <a:spcBef>
                <a:spcPts val="1400"/>
              </a:spcBef>
            </a:pPr>
            <a:endParaRPr lang="en-US" sz="3200" dirty="0">
              <a:solidFill>
                <a:schemeClr val="accent3">
                  <a:lumMod val="25000"/>
                </a:schemeClr>
              </a:solidFill>
              <a:latin typeface="Abadi" panose="020B0604020104020204" pitchFamily="34" charset="0"/>
            </a:endParaRPr>
          </a:p>
          <a:p>
            <a:pPr>
              <a:lnSpc>
                <a:spcPct val="100000"/>
              </a:lnSpc>
              <a:spcBef>
                <a:spcPts val="1400"/>
              </a:spcBef>
            </a:pPr>
            <a:endParaRPr lang="en-US" sz="3200" dirty="0">
              <a:solidFill>
                <a:schemeClr val="accent3">
                  <a:lumMod val="25000"/>
                </a:schemeClr>
              </a:solidFill>
              <a:latin typeface="Abadi" panose="020B0604020104020204" pitchFamily="34" charset="0"/>
            </a:endParaRPr>
          </a:p>
          <a:p>
            <a:pPr marL="0" indent="0">
              <a:buNone/>
            </a:pPr>
            <a:endParaRPr lang="en-US" sz="4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https://github.com/drmgsk/IBM-Applied-Capstone-Project/blob/main/Data_Collection_API.ipynb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BC153C5-1B43-FD4B-A497-6C3D31FFE4E2}"/>
              </a:ext>
            </a:extLst>
          </p:cNvPr>
          <p:cNvPicPr>
            <a:picLocks noChangeAspect="1"/>
          </p:cNvPicPr>
          <p:nvPr/>
        </p:nvPicPr>
        <p:blipFill>
          <a:blip r:embed="rId3"/>
          <a:stretch>
            <a:fillRect/>
          </a:stretch>
        </p:blipFill>
        <p:spPr>
          <a:xfrm>
            <a:off x="5871057" y="1541720"/>
            <a:ext cx="5314394" cy="462516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63492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 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 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The link to the notebook is https://github.com/drmgsk/IBM-Applied-Capstone-Project/blob/main/Data_Collection_with_Web_Scraping.ipynb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BE67C8A2-9D88-AA43-A3F1-B38E60E3EFC5}"/>
              </a:ext>
            </a:extLst>
          </p:cNvPr>
          <p:cNvPicPr>
            <a:picLocks noChangeAspect="1"/>
          </p:cNvPicPr>
          <p:nvPr/>
        </p:nvPicPr>
        <p:blipFill>
          <a:blip r:embed="rId3"/>
          <a:stretch>
            <a:fillRect/>
          </a:stretch>
        </p:blipFill>
        <p:spPr>
          <a:xfrm>
            <a:off x="5919475" y="1480231"/>
            <a:ext cx="5265976" cy="483911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420</TotalTime>
  <Words>1879</Words>
  <Application>Microsoft Office PowerPoint</Application>
  <PresentationFormat>Widescreen</PresentationFormat>
  <Paragraphs>210</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Gurusamy Murugesan</cp:lastModifiedBy>
  <cp:revision>243</cp:revision>
  <dcterms:created xsi:type="dcterms:W3CDTF">2021-04-29T18:58:34Z</dcterms:created>
  <dcterms:modified xsi:type="dcterms:W3CDTF">2024-02-21T08:50:21Z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